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2"/>
  </p:notesMasterIdLst>
  <p:handoutMasterIdLst>
    <p:handoutMasterId r:id="rId63"/>
  </p:handoutMasterIdLst>
  <p:sldIdLst>
    <p:sldId id="341" r:id="rId6"/>
    <p:sldId id="388" r:id="rId7"/>
    <p:sldId id="360" r:id="rId8"/>
    <p:sldId id="328" r:id="rId9"/>
    <p:sldId id="346" r:id="rId10"/>
    <p:sldId id="345" r:id="rId11"/>
    <p:sldId id="333" r:id="rId12"/>
    <p:sldId id="293" r:id="rId13"/>
    <p:sldId id="375" r:id="rId14"/>
    <p:sldId id="310" r:id="rId15"/>
    <p:sldId id="362" r:id="rId16"/>
    <p:sldId id="320" r:id="rId17"/>
    <p:sldId id="378" r:id="rId18"/>
    <p:sldId id="379" r:id="rId19"/>
    <p:sldId id="380" r:id="rId20"/>
    <p:sldId id="356" r:id="rId21"/>
    <p:sldId id="377" r:id="rId22"/>
    <p:sldId id="381" r:id="rId23"/>
    <p:sldId id="342" r:id="rId24"/>
    <p:sldId id="265" r:id="rId25"/>
    <p:sldId id="321" r:id="rId26"/>
    <p:sldId id="330" r:id="rId27"/>
    <p:sldId id="331" r:id="rId28"/>
    <p:sldId id="332" r:id="rId29"/>
    <p:sldId id="382" r:id="rId30"/>
    <p:sldId id="383" r:id="rId31"/>
    <p:sldId id="354" r:id="rId32"/>
    <p:sldId id="385" r:id="rId33"/>
    <p:sldId id="349" r:id="rId34"/>
    <p:sldId id="350" r:id="rId35"/>
    <p:sldId id="389" r:id="rId36"/>
    <p:sldId id="351" r:id="rId37"/>
    <p:sldId id="386" r:id="rId38"/>
    <p:sldId id="348" r:id="rId39"/>
    <p:sldId id="258" r:id="rId40"/>
    <p:sldId id="352" r:id="rId41"/>
    <p:sldId id="353" r:id="rId42"/>
    <p:sldId id="327" r:id="rId43"/>
    <p:sldId id="357" r:id="rId44"/>
    <p:sldId id="358" r:id="rId45"/>
    <p:sldId id="359" r:id="rId46"/>
    <p:sldId id="322" r:id="rId47"/>
    <p:sldId id="374" r:id="rId48"/>
    <p:sldId id="376" r:id="rId49"/>
    <p:sldId id="390" r:id="rId50"/>
    <p:sldId id="361" r:id="rId51"/>
    <p:sldId id="281" r:id="rId52"/>
    <p:sldId id="282" r:id="rId53"/>
    <p:sldId id="283" r:id="rId54"/>
    <p:sldId id="329" r:id="rId55"/>
    <p:sldId id="296" r:id="rId56"/>
    <p:sldId id="299" r:id="rId57"/>
    <p:sldId id="300" r:id="rId58"/>
    <p:sldId id="301" r:id="rId59"/>
    <p:sldId id="302" r:id="rId60"/>
    <p:sldId id="303" r:id="rId61"/>
  </p:sldIdLst>
  <p:sldSz cx="12192000" cy="6858000"/>
  <p:notesSz cx="7010400" cy="92964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1"/>
    <p:restoredTop sz="87703"/>
  </p:normalViewPr>
  <p:slideViewPr>
    <p:cSldViewPr snapToGrid="0" snapToObjects="1">
      <p:cViewPr varScale="1">
        <p:scale>
          <a:sx n="128" d="100"/>
          <a:sy n="128" d="100"/>
        </p:scale>
        <p:origin x="12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There’s no power switch</a:t>
            </a:r>
          </a:p>
          <a:p>
            <a:pPr lvl="1"/>
            <a:r>
              <a:rPr lang="en-US" dirty="0"/>
              <a:t>Unplug the battery.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314347"/>
            <a:ext cx="4836160" cy="2112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410822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21" y="2523786"/>
            <a:ext cx="4836197" cy="40888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20" y="3266547"/>
            <a:ext cx="1185565" cy="119348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249090" y="2988672"/>
            <a:ext cx="4070806" cy="3220591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216554" y="5202791"/>
            <a:ext cx="2435664" cy="130863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414496" y="3310741"/>
            <a:ext cx="802059" cy="130863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148881" y="3159622"/>
            <a:ext cx="1569399" cy="42974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0903845" y="348486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858750" y="3470721"/>
            <a:ext cx="443382" cy="1550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334234" y="5794125"/>
            <a:ext cx="447832" cy="41513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resistances are always &gt; 0, so V</a:t>
            </a:r>
            <a:r>
              <a:rPr lang="en-US" baseline="-25000" dirty="0"/>
              <a:t>W</a:t>
            </a:r>
            <a:r>
              <a:rPr lang="en-US" dirty="0"/>
              <a:t> never reaches V</a:t>
            </a:r>
            <a:r>
              <a:rPr lang="en-US" baseline="-25000" dirty="0"/>
              <a:t>A</a:t>
            </a:r>
            <a:r>
              <a:rPr lang="en-US" dirty="0"/>
              <a:t> or V</a:t>
            </a:r>
            <a:r>
              <a:rPr lang="en-US" baseline="-25000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2" y="174909"/>
            <a:ext cx="5334000" cy="365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A946C-3585-BD4D-BD4C-771BBABDD364}"/>
              </a:ext>
            </a:extLst>
          </p:cNvPr>
          <p:cNvSpPr txBox="1"/>
          <p:nvPr/>
        </p:nvSpPr>
        <p:spPr>
          <a:xfrm>
            <a:off x="6440156" y="4204011"/>
            <a:ext cx="4527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</a:t>
            </a:r>
            <a:r>
              <a:rPr lang="en-US" sz="2800" dirty="0"/>
              <a:t> = 0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B</a:t>
            </a:r>
            <a:r>
              <a:rPr lang="en-US" sz="2800" dirty="0"/>
              <a:t> = 3.3V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A-W</a:t>
            </a:r>
            <a:r>
              <a:rPr lang="en-US" sz="2800" dirty="0"/>
              <a:t> + V</a:t>
            </a:r>
            <a:r>
              <a:rPr lang="en-US" sz="2800" baseline="-25000" dirty="0"/>
              <a:t>W-B</a:t>
            </a:r>
            <a:r>
              <a:rPr lang="en-US" sz="2800" dirty="0"/>
              <a:t> = V</a:t>
            </a:r>
            <a:r>
              <a:rPr lang="en-US" sz="2800" baseline="-25000" dirty="0"/>
              <a:t>B</a:t>
            </a:r>
            <a:r>
              <a:rPr lang="en-US" sz="2800" dirty="0"/>
              <a:t>-V</a:t>
            </a:r>
            <a:r>
              <a:rPr lang="en-US" sz="2800" baseline="-25000" dirty="0"/>
              <a:t>A</a:t>
            </a:r>
          </a:p>
          <a:p>
            <a:pPr algn="ctr"/>
            <a:r>
              <a:rPr lang="en-US" sz="2800" dirty="0" err="1"/>
              <a:t>AnalogRead</a:t>
            </a:r>
            <a:r>
              <a:rPr lang="en-US" sz="2800" dirty="0"/>
              <a:t>() = V</a:t>
            </a:r>
            <a:r>
              <a:rPr lang="en-US" sz="2800" baseline="-25000" dirty="0"/>
              <a:t>W</a:t>
            </a:r>
            <a:r>
              <a:rPr lang="en-US" sz="2800" dirty="0"/>
              <a:t>/V</a:t>
            </a:r>
            <a:r>
              <a:rPr lang="en-US" sz="2800" baseline="-25000" dirty="0"/>
              <a:t>B</a:t>
            </a:r>
            <a:r>
              <a:rPr lang="en-US" sz="2800" dirty="0"/>
              <a:t> * 1024 </a:t>
            </a:r>
          </a:p>
        </p:txBody>
      </p:sp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 (with two batteries constant-current charging)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5854391" y="978190"/>
            <a:ext cx="1588205" cy="514797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>
            <a:off x="7576803" y="4043401"/>
            <a:ext cx="4392147" cy="20827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7D9724-0A94-4F4D-AD2F-866ADE7F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3" y="978190"/>
            <a:ext cx="4402018" cy="29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251380" y="504405"/>
            <a:ext cx="2133159" cy="562175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248402" y="504405"/>
            <a:ext cx="2903928" cy="2617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216955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i="1" dirty="0"/>
              <a:t>Since you are at home, the channel doesn’t matter that much.  You can use whatever you like.  Some will be noisier around your house than others.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  <a:p>
            <a:r>
              <a:rPr lang="en-US" dirty="0"/>
              <a:t>You will need to send telemetry from the quad too</a:t>
            </a:r>
          </a:p>
          <a:p>
            <a:pPr lvl="1"/>
            <a:r>
              <a:rPr lang="en-US" dirty="0"/>
              <a:t>At least to managing arming properly.</a:t>
            </a:r>
          </a:p>
          <a:p>
            <a:pPr lvl="1"/>
            <a:r>
              <a:rPr lang="en-US" dirty="0"/>
              <a:t>And whatever else you want.</a:t>
            </a:r>
          </a:p>
          <a:p>
            <a:pPr lvl="1"/>
            <a:r>
              <a:rPr lang="en-US" dirty="0"/>
              <a:t>You can (and probably should) use a different packet format.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5F21-BAAE-9341-9C13-BCC312C1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7ADEF-3B5B-1645-A0B8-7F527040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slide about </a:t>
            </a:r>
            <a:r>
              <a:rPr lang="en-US" dirty="0" err="1"/>
              <a:t>sparsing</a:t>
            </a:r>
            <a:r>
              <a:rPr lang="en-US" dirty="0"/>
              <a:t> the stream of bytes and how to get re-aligned if you miss something.</a:t>
            </a:r>
          </a:p>
        </p:txBody>
      </p:sp>
    </p:spTree>
    <p:extLst>
      <p:ext uri="{BB962C8B-B14F-4D97-AF65-F5344CB8AC3E}">
        <p14:creationId xmlns:p14="http://schemas.microsoft.com/office/powerpoint/2010/main" val="718774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</a:t>
            </a:r>
            <a:r>
              <a:rPr lang="en-US" strike="sngStrike" dirty="0"/>
              <a:t>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Polarity of Your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68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74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566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997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7921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515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89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63359</TotalTime>
  <Words>2182</Words>
  <Application>Microsoft Macintosh PowerPoint</Application>
  <PresentationFormat>Widescreen</PresentationFormat>
  <Paragraphs>333</Paragraphs>
  <Slides>56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Myriad Pro</vt:lpstr>
      <vt:lpstr>Myriad Pro Semibold</vt:lpstr>
      <vt:lpstr>Office Theme</vt:lpstr>
      <vt:lpstr>Programming The Hardware</vt:lpstr>
      <vt:lpstr>Assembling Everything</vt:lpstr>
      <vt:lpstr>Take Care of the Equipment</vt:lpstr>
      <vt:lpstr>Software Plan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For Next time: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Changing the Polarity of Your Motors</vt:lpstr>
      <vt:lpstr>Next Time</vt:lpstr>
      <vt:lpstr>Maintaining Stability</vt:lpstr>
      <vt:lpstr>Maintaining Stability</vt:lpstr>
      <vt:lpstr>Higher-order Navigation</vt:lpstr>
      <vt:lpstr>Demos</vt:lpstr>
      <vt:lpstr>Construction</vt:lpstr>
      <vt:lpstr>Operation</vt:lpstr>
      <vt:lpstr>Operation</vt:lpstr>
      <vt:lpstr>Operation</vt:lpstr>
      <vt:lpstr>Operation</vt:lpstr>
      <vt:lpstr>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76</cp:revision>
  <cp:lastPrinted>2017-05-11T20:43:55Z</cp:lastPrinted>
  <dcterms:created xsi:type="dcterms:W3CDTF">2019-07-17T06:14:48Z</dcterms:created>
  <dcterms:modified xsi:type="dcterms:W3CDTF">2021-02-25T23:14:55Z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